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5"/>
    <p:sldMasterId id="2147483684" r:id="rId6"/>
  </p:sldMasterIdLst>
  <p:notesMasterIdLst>
    <p:notesMasterId r:id="rId12"/>
  </p:notesMasterIdLst>
  <p:sldIdLst>
    <p:sldId id="405" r:id="rId7"/>
    <p:sldId id="406" r:id="rId8"/>
    <p:sldId id="415" r:id="rId9"/>
    <p:sldId id="407" r:id="rId10"/>
    <p:sldId id="423" r:id="rId11"/>
  </p:sldIdLst>
  <p:sldSz cx="9144000" cy="6858000" type="screen4x3"/>
  <p:notesSz cx="6797675" cy="9928225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84" charset="0"/>
        <a:ea typeface="ヒラギノ角ゴ Pro W3"/>
        <a:cs typeface="ヒラギノ角ゴ Pro W3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84" charset="0"/>
        <a:ea typeface="ヒラギノ角ゴ Pro W3"/>
        <a:cs typeface="ヒラギノ角ゴ Pro W3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84" charset="0"/>
        <a:ea typeface="ヒラギノ角ゴ Pro W3"/>
        <a:cs typeface="ヒラギノ角ゴ Pro W3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84" charset="0"/>
        <a:ea typeface="ヒラギノ角ゴ Pro W3"/>
        <a:cs typeface="ヒラギノ角ゴ Pro W3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84" charset="0"/>
        <a:ea typeface="ヒラギノ角ゴ Pro W3"/>
        <a:cs typeface="ヒラギノ角ゴ Pro W3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 pitchFamily="84" charset="0"/>
        <a:ea typeface="ヒラギノ角ゴ Pro W3"/>
        <a:cs typeface="ヒラギノ角ゴ Pro W3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 pitchFamily="84" charset="0"/>
        <a:ea typeface="ヒラギノ角ゴ Pro W3"/>
        <a:cs typeface="ヒラギノ角ゴ Pro W3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 pitchFamily="84" charset="0"/>
        <a:ea typeface="ヒラギノ角ゴ Pro W3"/>
        <a:cs typeface="ヒラギノ角ゴ Pro W3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 pitchFamily="84" charset="0"/>
        <a:ea typeface="ヒラギノ角ゴ Pro W3"/>
        <a:cs typeface="ヒラギノ角ゴ Pro W3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66"/>
    <a:srgbClr val="006600"/>
    <a:srgbClr val="E1E1FF"/>
    <a:srgbClr val="D0EA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6607" autoAdjust="0"/>
  </p:normalViewPr>
  <p:slideViewPr>
    <p:cSldViewPr>
      <p:cViewPr varScale="1">
        <p:scale>
          <a:sx n="114" d="100"/>
          <a:sy n="114" d="100"/>
        </p:scale>
        <p:origin x="152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1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Lucida Grande" pitchFamily="84" charset="0"/>
                <a:ea typeface="ヒラギノ角ゴ Pro W3" pitchFamily="8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Lucida Grande" pitchFamily="84" charset="0"/>
                <a:ea typeface="ヒラギノ角ゴ Pro W3" pitchFamily="8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5988" y="744538"/>
            <a:ext cx="4965700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6463"/>
            <a:ext cx="4984750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Lucida Grande" pitchFamily="84" charset="0"/>
                <a:ea typeface="ヒラギノ角ゴ Pro W3" pitchFamily="8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DDCE8462-9E26-4BA7-B55E-BF16C475F1FE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84" charset="0"/>
        <a:ea typeface="ヒラギノ角ゴ Pro W3" pitchFamily="84" charset="-128"/>
        <a:cs typeface="ヒラギノ角ゴ Pro W3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84" charset="0"/>
        <a:ea typeface="ヒラギノ角ゴ Pro W3" pitchFamily="84" charset="-128"/>
        <a:cs typeface="ヒラギノ角ゴ Pro W3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84" charset="0"/>
        <a:ea typeface="ヒラギノ角ゴ Pro W3" pitchFamily="84" charset="-128"/>
        <a:cs typeface="ヒラギノ角ゴ Pro W3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84" charset="0"/>
        <a:ea typeface="ヒラギノ角ゴ Pro W3" pitchFamily="84" charset="-128"/>
        <a:cs typeface="ヒラギノ角ゴ Pro W3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84" charset="0"/>
        <a:ea typeface="ヒラギノ角ゴ Pro W3" pitchFamily="84" charset="-128"/>
        <a:cs typeface="ヒラギノ角ゴ Pro W3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ea typeface="ヒラギノ角ゴ Pro W3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84" charset="0"/>
                <a:ea typeface="ヒラギノ角ゴ Pro W3"/>
                <a:cs typeface="ヒラギノ角ゴ Pro W3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Grande" pitchFamily="84" charset="0"/>
                <a:ea typeface="ヒラギノ角ゴ Pro W3"/>
                <a:cs typeface="ヒラギノ角ゴ Pro W3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Grande" pitchFamily="84" charset="0"/>
                <a:ea typeface="ヒラギノ角ゴ Pro W3"/>
                <a:cs typeface="ヒラギノ角ゴ Pro W3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Grande" pitchFamily="84" charset="0"/>
                <a:ea typeface="ヒラギノ角ゴ Pro W3"/>
                <a:cs typeface="ヒラギノ角ゴ Pro W3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Grande" pitchFamily="84" charset="0"/>
                <a:ea typeface="ヒラギノ角ゴ Pro W3"/>
                <a:cs typeface="ヒラギノ角ゴ Pro W3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84" charset="0"/>
                <a:ea typeface="ヒラギノ角ゴ Pro W3"/>
                <a:cs typeface="ヒラギノ角ゴ Pro W3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84" charset="0"/>
                <a:ea typeface="ヒラギノ角ゴ Pro W3"/>
                <a:cs typeface="ヒラギノ角ゴ Pro W3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84" charset="0"/>
                <a:ea typeface="ヒラギノ角ゴ Pro W3"/>
                <a:cs typeface="ヒラギノ角ゴ Pro W3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84" charset="0"/>
                <a:ea typeface="ヒラギノ角ゴ Pro W3"/>
                <a:cs typeface="ヒラギノ角ゴ Pro W3"/>
              </a:defRPr>
            </a:lvl9pPr>
          </a:lstStyle>
          <a:p>
            <a:fld id="{88A1DF16-FDC6-46D1-BCB1-4A3F12361C91}" type="slidenum">
              <a:rPr lang="en-US" altLang="en-US" sz="1200"/>
              <a:pPr/>
              <a:t>4</a:t>
            </a:fld>
            <a:endParaRPr lang="en-US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/>
          <a:lstStyle>
            <a:lvl1pPr>
              <a:defRPr sz="4400"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sz="2400"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F87C54-682F-4588-8685-6611816ACDD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4430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539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8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084776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2200"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851419"/>
          </a:xfrm>
        </p:spPr>
        <p:txBody>
          <a:bodyPr/>
          <a:lstStyle>
            <a:lvl1pPr marL="0" indent="0">
              <a:buNone/>
              <a:defRPr sz="2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86360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71942"/>
            <a:ext cx="5486400" cy="566738"/>
          </a:xfrm>
        </p:spPr>
        <p:txBody>
          <a:bodyPr anchor="b"/>
          <a:lstStyle>
            <a:lvl1pPr algn="l">
              <a:defRPr sz="2800" b="1"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345916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638680"/>
            <a:ext cx="5486400" cy="804862"/>
          </a:xfrm>
        </p:spPr>
        <p:txBody>
          <a:bodyPr/>
          <a:lstStyle>
            <a:lvl1pPr marL="0" indent="0">
              <a:buNone/>
              <a:defRPr sz="2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0144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0"/>
            <a:ext cx="9144000" cy="114300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E6C6305-110F-4AE6-8F3F-1F30C550897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286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DA52FA1-F3A6-4710-85F4-0F9A5DBA591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7139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88640"/>
            <a:ext cx="9144000" cy="1470025"/>
          </a:xfrm>
        </p:spPr>
        <p:txBody>
          <a:bodyPr/>
          <a:lstStyle>
            <a:lvl1pPr>
              <a:defRPr sz="4400"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70065"/>
            <a:ext cx="6400800" cy="1752600"/>
          </a:xfrm>
        </p:spPr>
        <p:txBody>
          <a:bodyPr/>
          <a:lstStyle>
            <a:lvl1pPr marL="0" indent="0" algn="ctr">
              <a:buNone/>
              <a:defRPr sz="2400"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670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57338"/>
            <a:ext cx="7772400" cy="3800488"/>
          </a:xfrm>
        </p:spPr>
        <p:txBody>
          <a:bodyPr/>
          <a:lstStyle>
            <a:lvl1pPr>
              <a:defRPr sz="2400">
                <a:latin typeface="Calibri" panose="020F0502020204030204" pitchFamily="34" charset="0"/>
                <a:cs typeface="Arial" pitchFamily="34" charset="0"/>
              </a:defRPr>
            </a:lvl1pPr>
            <a:lvl2pPr>
              <a:defRPr sz="220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Arial" pitchFamily="34" charset="0"/>
              </a:defRPr>
            </a:lvl2pPr>
            <a:lvl3pPr>
              <a:defRPr sz="200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Arial" pitchFamily="34" charset="0"/>
              </a:defRPr>
            </a:lvl3pPr>
            <a:lvl4pPr>
              <a:buNone/>
              <a:defRPr>
                <a:latin typeface="Arial" pitchFamily="34" charset="0"/>
                <a:cs typeface="Arial" pitchFamily="34" charset="0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528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2786047"/>
            <a:ext cx="7848872" cy="1362075"/>
          </a:xfrm>
        </p:spPr>
        <p:txBody>
          <a:bodyPr anchor="t"/>
          <a:lstStyle>
            <a:lvl1pPr algn="l">
              <a:defRPr sz="4400" b="1" cap="none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285860"/>
            <a:ext cx="7772400" cy="1500187"/>
          </a:xfrm>
        </p:spPr>
        <p:txBody>
          <a:bodyPr anchor="b"/>
          <a:lstStyle>
            <a:lvl1pPr marL="0" indent="0">
              <a:buNone/>
              <a:defRPr sz="2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0747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57338"/>
            <a:ext cx="3810000" cy="451486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200"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3810000" cy="38004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2200"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371392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4" y="1484784"/>
            <a:ext cx="4040188" cy="639762"/>
          </a:xfrm>
        </p:spPr>
        <p:txBody>
          <a:bodyPr anchor="b"/>
          <a:lstStyle>
            <a:lvl1pPr marL="0" indent="0">
              <a:buNone/>
              <a:defRPr sz="2800" b="1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897331"/>
          </a:xfrm>
        </p:spPr>
        <p:txBody>
          <a:bodyPr/>
          <a:lstStyle>
            <a:lvl1pPr>
              <a:defRPr sz="2400">
                <a:latin typeface="Calibri" panose="020F0502020204030204" pitchFamily="34" charset="0"/>
                <a:cs typeface="Arial" pitchFamily="34" charset="0"/>
              </a:defRPr>
            </a:lvl1pPr>
            <a:lvl2pPr>
              <a:defRPr sz="220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Arial" pitchFamily="34" charset="0"/>
              </a:defRPr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800" b="1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182951"/>
          </a:xfrm>
        </p:spPr>
        <p:txBody>
          <a:bodyPr/>
          <a:lstStyle>
            <a:lvl1pPr>
              <a:defRPr sz="2400">
                <a:latin typeface="Calibri" panose="020F0502020204030204" pitchFamily="34" charset="0"/>
                <a:cs typeface="Arial" pitchFamily="34" charset="0"/>
              </a:defRPr>
            </a:lvl1pPr>
            <a:lvl2pPr>
              <a:defRPr sz="220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Arial" pitchFamily="34" charset="0"/>
              </a:defRPr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01365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315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8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228600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GB" altLang="en-US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3929063"/>
            <a:ext cx="777240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text styles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>
                <a:latin typeface="Arial" pitchFamily="34" charset="0"/>
                <a:ea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>
                <a:latin typeface="Arial" pitchFamily="34" charset="0"/>
                <a:ea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B1C8BD9-E56A-42F6-AEB9-AA2F4079C4C3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031" name="Picture 19" descr="STFC_top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43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574" r:id="rId1"/>
    <p:sldLayoutId id="2147484575" r:id="rId2"/>
    <p:sldLayoutId id="2147484576" r:id="rId3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C8C93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C8C93"/>
          </a:solidFill>
          <a:latin typeface="Arial" charset="0"/>
          <a:ea typeface="ヒラギノ角ゴ Pro W3" pitchFamily="84" charset="-128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C8C93"/>
          </a:solidFill>
          <a:latin typeface="Arial" charset="0"/>
          <a:ea typeface="ヒラギノ角ゴ Pro W3" pitchFamily="84" charset="-128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C8C93"/>
          </a:solidFill>
          <a:latin typeface="Arial" charset="0"/>
          <a:ea typeface="ヒラギノ角ゴ Pro W3" pitchFamily="84" charset="-128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C8C93"/>
          </a:solidFill>
          <a:latin typeface="Arial" charset="0"/>
          <a:ea typeface="ヒラギノ角ゴ Pro W3" pitchFamily="84" charset="-128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Grande" pitchFamily="84" charset="0"/>
          <a:ea typeface="ヒラギノ角ゴ Pro W3" pitchFamily="8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Grande" pitchFamily="84" charset="0"/>
          <a:ea typeface="ヒラギノ角ゴ Pro W3" pitchFamily="8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Grande" pitchFamily="84" charset="0"/>
          <a:ea typeface="ヒラギノ角ゴ Pro W3" pitchFamily="8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Grande" pitchFamily="84" charset="0"/>
          <a:ea typeface="ヒラギノ角ゴ Pro W3" pitchFamily="84" charset="-128"/>
        </a:defRPr>
      </a:lvl9pPr>
    </p:titleStyle>
    <p:bodyStyle>
      <a:lvl1pPr marL="342900" indent="-342900" algn="ctr" rtl="0" eaLnBrk="0" fontAlgn="base" hangingPunct="0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defRPr sz="36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333375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557338"/>
            <a:ext cx="7772400" cy="4538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text styles</a:t>
            </a:r>
          </a:p>
          <a:p>
            <a:pPr lvl="1"/>
            <a:r>
              <a:rPr lang="en-GB" altLang="en-US" smtClean="0"/>
              <a:t>Second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>
                <a:latin typeface="Lucida Grande" pitchFamily="84" charset="0"/>
                <a:ea typeface="ヒラギノ角ゴ Pro W3" pitchFamily="8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>
                <a:latin typeface="Lucida Grande" pitchFamily="84" charset="0"/>
                <a:ea typeface="ヒラギノ角ゴ Pro W3" pitchFamily="8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/>
            </a:lvl1pPr>
          </a:lstStyle>
          <a:p>
            <a:fld id="{BB8C55BC-E0EF-404C-9369-CBE21F73A7B4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2055" name="Picture 19" descr="SCI41098_PPT_Templates_bottom_STFC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88" y="5294313"/>
            <a:ext cx="7580312" cy="1563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577" r:id="rId1"/>
    <p:sldLayoutId id="2147484578" r:id="rId2"/>
    <p:sldLayoutId id="2147484579" r:id="rId3"/>
    <p:sldLayoutId id="2147484580" r:id="rId4"/>
    <p:sldLayoutId id="2147484581" r:id="rId5"/>
    <p:sldLayoutId id="2147484582" r:id="rId6"/>
    <p:sldLayoutId id="2147484583" r:id="rId7"/>
    <p:sldLayoutId id="2147484584" r:id="rId8"/>
    <p:sldLayoutId id="2147484585" r:id="rId9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C8C93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C8C93"/>
          </a:solidFill>
          <a:latin typeface="Arial" charset="0"/>
          <a:ea typeface="ヒラギノ角ゴ Pro W3" pitchFamily="84" charset="-128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C8C93"/>
          </a:solidFill>
          <a:latin typeface="Arial" charset="0"/>
          <a:ea typeface="ヒラギノ角ゴ Pro W3" pitchFamily="84" charset="-128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C8C93"/>
          </a:solidFill>
          <a:latin typeface="Arial" charset="0"/>
          <a:ea typeface="ヒラギノ角ゴ Pro W3" pitchFamily="84" charset="-128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C8C93"/>
          </a:solidFill>
          <a:latin typeface="Arial" charset="0"/>
          <a:ea typeface="ヒラギノ角ゴ Pro W3" pitchFamily="84" charset="-128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Grande" pitchFamily="84" charset="0"/>
          <a:ea typeface="ヒラギノ角ゴ Pro W3" pitchFamily="8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Grande" pitchFamily="84" charset="0"/>
          <a:ea typeface="ヒラギノ角ゴ Pro W3" pitchFamily="8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Grande" pitchFamily="84" charset="0"/>
          <a:ea typeface="ヒラギノ角ゴ Pro W3" pitchFamily="8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Grande" pitchFamily="84" charset="0"/>
          <a:ea typeface="ヒラギノ角ゴ Pro W3" pitchFamily="84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rgbClr val="3C8C93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ichael.oakley@stfc.ac.uk" TargetMode="External"/><Relationship Id="rId2" Type="http://schemas.openxmlformats.org/officeDocument/2006/relationships/hyperlink" Target="mailto:David.meredith@stfc.ac.uk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lmsweb.stfc.ac.uk/moodle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rgbClr val="3C8C93"/>
                </a:solidFill>
                <a:latin typeface="Calibri" panose="020F0502020204030204" pitchFamily="34" charset="0"/>
              </a:rPr>
              <a:t>Online Learning for </a:t>
            </a:r>
            <a:r>
              <a:rPr lang="en-US" altLang="en-US" dirty="0" err="1" smtClean="0">
                <a:solidFill>
                  <a:srgbClr val="3C8C93"/>
                </a:solidFill>
                <a:latin typeface="Calibri" panose="020F0502020204030204" pitchFamily="34" charset="0"/>
              </a:rPr>
              <a:t>SasView</a:t>
            </a:r>
            <a:endParaRPr lang="en-US" altLang="en-US" dirty="0" smtClean="0">
              <a:solidFill>
                <a:srgbClr val="3C8C93"/>
              </a:solidFill>
              <a:latin typeface="Calibri" panose="020F0502020204030204" pitchFamily="34" charset="0"/>
            </a:endParaRPr>
          </a:p>
        </p:txBody>
      </p:sp>
      <p:sp>
        <p:nvSpPr>
          <p:cNvPr id="12291" name="Subtitle 2"/>
          <p:cNvSpPr>
            <a:spLocks noGrp="1"/>
          </p:cNvSpPr>
          <p:nvPr>
            <p:ph type="subTitle" idx="1"/>
          </p:nvPr>
        </p:nvSpPr>
        <p:spPr>
          <a:xfrm>
            <a:off x="1371600" y="4941168"/>
            <a:ext cx="6400800" cy="1752600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latin typeface="Calibri" panose="020F0502020204030204" pitchFamily="34" charset="0"/>
              </a:rPr>
              <a:t>Michael Oakley</a:t>
            </a:r>
            <a:endParaRPr lang="en-US" altLang="en-US" dirty="0" smtClean="0">
              <a:latin typeface="Calibri" panose="020F0502020204030204" pitchFamily="34" charset="0"/>
              <a:hlinkClick r:id="rId2"/>
            </a:endParaRPr>
          </a:p>
          <a:p>
            <a:pPr eaLnBrk="1" hangingPunct="1"/>
            <a:r>
              <a:rPr lang="en-US" altLang="en-US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hlinkClick r:id="rId3"/>
              </a:rPr>
              <a:t>michael.oakley@stfc.ac.uk</a:t>
            </a:r>
            <a:endParaRPr lang="en-US" altLang="en-US" dirty="0" smtClean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1"/>
          <p:cNvSpPr>
            <a:spLocks noGrp="1"/>
          </p:cNvSpPr>
          <p:nvPr>
            <p:ph type="title"/>
          </p:nvPr>
        </p:nvSpPr>
        <p:spPr>
          <a:xfrm>
            <a:off x="30496" y="440669"/>
            <a:ext cx="3893432" cy="360040"/>
          </a:xfrm>
        </p:spPr>
        <p:txBody>
          <a:bodyPr/>
          <a:lstStyle/>
          <a:p>
            <a:pPr algn="l"/>
            <a:r>
              <a:rPr lang="en-US" altLang="en-US" sz="3600" dirty="0" smtClean="0">
                <a:solidFill>
                  <a:srgbClr val="3C8C93"/>
                </a:solidFill>
              </a:rPr>
              <a:t>An introduction to</a:t>
            </a:r>
          </a:p>
        </p:txBody>
      </p:sp>
      <p:sp>
        <p:nvSpPr>
          <p:cNvPr id="13315" name="Content Placeholder 12"/>
          <p:cNvSpPr>
            <a:spLocks noGrp="1"/>
          </p:cNvSpPr>
          <p:nvPr>
            <p:ph idx="1"/>
          </p:nvPr>
        </p:nvSpPr>
        <p:spPr>
          <a:xfrm>
            <a:off x="107504" y="1052737"/>
            <a:ext cx="9036496" cy="1872208"/>
          </a:xfrm>
        </p:spPr>
        <p:txBody>
          <a:bodyPr/>
          <a:lstStyle/>
          <a:p>
            <a:pPr>
              <a:defRPr/>
            </a:pPr>
            <a:r>
              <a:rPr lang="en-US" altLang="en-US" sz="3200" dirty="0" smtClean="0">
                <a:solidFill>
                  <a:schemeClr val="accent1">
                    <a:lumMod val="50000"/>
                  </a:schemeClr>
                </a:solidFill>
              </a:rPr>
              <a:t>M</a:t>
            </a:r>
            <a:r>
              <a:rPr lang="en-US" altLang="en-US" dirty="0" smtClean="0"/>
              <a:t>odular</a:t>
            </a:r>
            <a:r>
              <a:rPr lang="en-US" altLang="en-US" sz="3200" dirty="0" smtClean="0"/>
              <a:t> </a:t>
            </a:r>
            <a:r>
              <a:rPr lang="en-US" altLang="en-US" sz="3200" dirty="0" smtClean="0">
                <a:solidFill>
                  <a:schemeClr val="accent1">
                    <a:lumMod val="50000"/>
                  </a:schemeClr>
                </a:solidFill>
              </a:rPr>
              <a:t>O</a:t>
            </a:r>
            <a:r>
              <a:rPr lang="en-US" altLang="en-US" dirty="0" smtClean="0"/>
              <a:t>bject-</a:t>
            </a:r>
            <a:r>
              <a:rPr lang="en-US" altLang="en-US" sz="3200" dirty="0" smtClean="0">
                <a:solidFill>
                  <a:schemeClr val="accent1">
                    <a:lumMod val="50000"/>
                  </a:schemeClr>
                </a:solidFill>
              </a:rPr>
              <a:t>O</a:t>
            </a:r>
            <a:r>
              <a:rPr lang="en-US" altLang="en-US" dirty="0" smtClean="0"/>
              <a:t>riented</a:t>
            </a:r>
            <a:r>
              <a:rPr lang="en-US" altLang="en-US" sz="3200" dirty="0" smtClean="0"/>
              <a:t> </a:t>
            </a:r>
            <a:r>
              <a:rPr lang="en-US" altLang="en-US" sz="3200" dirty="0" smtClean="0">
                <a:solidFill>
                  <a:schemeClr val="accent1">
                    <a:lumMod val="50000"/>
                  </a:schemeClr>
                </a:solidFill>
              </a:rPr>
              <a:t>D</a:t>
            </a:r>
            <a:r>
              <a:rPr lang="en-US" altLang="en-US" dirty="0" smtClean="0"/>
              <a:t>ynamic</a:t>
            </a:r>
            <a:r>
              <a:rPr lang="en-US" altLang="en-US" sz="3200" dirty="0" smtClean="0"/>
              <a:t> </a:t>
            </a:r>
            <a:r>
              <a:rPr lang="en-US" altLang="en-US" sz="3200" dirty="0" smtClean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lang="en-US" altLang="en-US" dirty="0" smtClean="0"/>
              <a:t>earning</a:t>
            </a:r>
            <a:r>
              <a:rPr lang="en-US" altLang="en-US" sz="3200" dirty="0" smtClean="0"/>
              <a:t> </a:t>
            </a:r>
            <a:r>
              <a:rPr lang="en-US" altLang="en-US" sz="3200" dirty="0" smtClean="0">
                <a:solidFill>
                  <a:schemeClr val="accent1">
                    <a:lumMod val="50000"/>
                  </a:schemeClr>
                </a:solidFill>
              </a:rPr>
              <a:t>E</a:t>
            </a:r>
            <a:r>
              <a:rPr lang="en-US" altLang="en-US" dirty="0" smtClean="0"/>
              <a:t>nvironment</a:t>
            </a:r>
          </a:p>
          <a:p>
            <a:pPr>
              <a:defRPr/>
            </a:pPr>
            <a:r>
              <a:rPr lang="en-US" altLang="en-US" dirty="0" smtClean="0"/>
              <a:t>Used by STFC at </a:t>
            </a:r>
            <a:r>
              <a:rPr lang="en-US" altLang="en-US" dirty="0" smtClean="0">
                <a:hlinkClick r:id="rId2"/>
              </a:rPr>
              <a:t>https</a:t>
            </a:r>
            <a:r>
              <a:rPr lang="en-US" altLang="en-US" dirty="0">
                <a:hlinkClick r:id="rId2"/>
              </a:rPr>
              <a:t>://lmsweb.stfc.ac.uk/moodle</a:t>
            </a:r>
            <a:r>
              <a:rPr lang="en-US" altLang="en-US" dirty="0" smtClean="0">
                <a:hlinkClick r:id="rId2"/>
              </a:rPr>
              <a:t>/</a:t>
            </a:r>
            <a:endParaRPr lang="en-US" altLang="en-US" dirty="0" smtClean="0"/>
          </a:p>
        </p:txBody>
      </p:sp>
      <p:pic>
        <p:nvPicPr>
          <p:cNvPr id="13317" name="Picture 5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-72293"/>
            <a:ext cx="3422029" cy="873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b="12182"/>
          <a:stretch/>
        </p:blipFill>
        <p:spPr>
          <a:xfrm>
            <a:off x="111654" y="2204864"/>
            <a:ext cx="5237923" cy="36724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28" y="28977"/>
            <a:ext cx="9144000" cy="663719"/>
          </a:xfrm>
        </p:spPr>
        <p:txBody>
          <a:bodyPr/>
          <a:lstStyle/>
          <a:p>
            <a:pPr algn="l">
              <a:defRPr/>
            </a:pPr>
            <a:r>
              <a:rPr lang="en-GB" sz="3600" dirty="0" smtClean="0"/>
              <a:t>Previous use of e-learning for</a:t>
            </a:r>
            <a:r>
              <a:rPr lang="en-GB" dirty="0" smtClean="0"/>
              <a:t> </a:t>
            </a:r>
            <a:r>
              <a:rPr lang="en-GB" dirty="0"/>
              <a:t>software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4608" t="1030" r="25192" b="25862"/>
          <a:stretch/>
        </p:blipFill>
        <p:spPr>
          <a:xfrm>
            <a:off x="107504" y="908720"/>
            <a:ext cx="3923928" cy="51125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911329"/>
            <a:ext cx="6603098" cy="43223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3" name="Straight Arrow Connector 22"/>
          <p:cNvCxnSpPr/>
          <p:nvPr/>
        </p:nvCxnSpPr>
        <p:spPr bwMode="auto">
          <a:xfrm flipV="1">
            <a:off x="1979712" y="4869160"/>
            <a:ext cx="936104" cy="50405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 bwMode="auto">
          <a:xfrm>
            <a:off x="467544" y="5373216"/>
            <a:ext cx="1512168" cy="216024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Grande" pitchFamily="84" charset="0"/>
              <a:ea typeface="ヒラギノ角ゴ Pro W3" pitchFamily="8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07504" y="5351179"/>
            <a:ext cx="7772400" cy="992176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Outside documentation embedded and used in </a:t>
            </a:r>
          </a:p>
          <a:p>
            <a:pPr marL="0" indent="0">
              <a:buNone/>
            </a:pPr>
            <a:r>
              <a:rPr lang="en-GB" dirty="0" smtClean="0"/>
              <a:t>conjunction with exercises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2696"/>
            <a:ext cx="8388424" cy="4616538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0" y="-12968"/>
            <a:ext cx="9144000" cy="663719"/>
          </a:xfrm>
        </p:spPr>
        <p:txBody>
          <a:bodyPr/>
          <a:lstStyle/>
          <a:p>
            <a:pPr algn="l">
              <a:defRPr/>
            </a:pPr>
            <a:r>
              <a:rPr lang="en-GB" sz="3600" dirty="0" smtClean="0"/>
              <a:t>Integration with outside resources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16632"/>
            <a:ext cx="8352160" cy="576263"/>
          </a:xfrm>
        </p:spPr>
        <p:txBody>
          <a:bodyPr/>
          <a:lstStyle/>
          <a:p>
            <a:pPr algn="l">
              <a:defRPr/>
            </a:pPr>
            <a:r>
              <a:rPr lang="en-GB" sz="3200" dirty="0" smtClean="0"/>
              <a:t>Preliminary </a:t>
            </a:r>
            <a:r>
              <a:rPr lang="en-GB" sz="3200" dirty="0" smtClean="0"/>
              <a:t>ideas </a:t>
            </a:r>
            <a:r>
              <a:rPr lang="en-GB" sz="3200" dirty="0"/>
              <a:t>for </a:t>
            </a:r>
            <a:r>
              <a:rPr lang="en-GB" sz="3200" dirty="0" err="1"/>
              <a:t>SasView</a:t>
            </a:r>
            <a:r>
              <a:rPr lang="en-GB" sz="3200" dirty="0"/>
              <a:t> e-Learning</a:t>
            </a:r>
            <a:endParaRPr lang="en-GB" sz="3200" dirty="0"/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>
          <a:xfrm>
            <a:off x="107504" y="836712"/>
            <a:ext cx="8712200" cy="4824536"/>
          </a:xfrm>
        </p:spPr>
        <p:txBody>
          <a:bodyPr/>
          <a:lstStyle/>
          <a:p>
            <a:pPr>
              <a:defRPr/>
            </a:pPr>
            <a:r>
              <a:rPr lang="en-US" altLang="en-US" sz="2000" dirty="0" smtClean="0"/>
              <a:t>Collating existing resources</a:t>
            </a:r>
          </a:p>
          <a:p>
            <a:pPr lvl="1">
              <a:defRPr/>
            </a:pPr>
            <a:r>
              <a:rPr lang="en-US" altLang="en-US" sz="1800" dirty="0" smtClean="0"/>
              <a:t>Allows for simpler </a:t>
            </a:r>
            <a:r>
              <a:rPr lang="en-US" altLang="en-US" sz="1800" dirty="0" err="1" smtClean="0"/>
              <a:t>organisation</a:t>
            </a:r>
            <a:endParaRPr lang="en-US" altLang="en-US" sz="1800" dirty="0" smtClean="0"/>
          </a:p>
          <a:p>
            <a:pPr lvl="1">
              <a:defRPr/>
            </a:pPr>
            <a:r>
              <a:rPr lang="en-US" altLang="en-US" sz="1800" dirty="0" smtClean="0"/>
              <a:t>Easily navigable and accessible for users </a:t>
            </a:r>
          </a:p>
          <a:p>
            <a:pPr>
              <a:defRPr/>
            </a:pPr>
            <a:r>
              <a:rPr lang="en-US" altLang="en-US" sz="2000" dirty="0" smtClean="0"/>
              <a:t>Integration of these resources with new or updated tutorials to ensure key understanding</a:t>
            </a:r>
          </a:p>
          <a:p>
            <a:pPr>
              <a:defRPr/>
            </a:pPr>
            <a:r>
              <a:rPr lang="en-US" altLang="en-US" sz="2000" dirty="0" smtClean="0"/>
              <a:t>Other suggestions </a:t>
            </a:r>
            <a:r>
              <a:rPr lang="en-US" altLang="en-US" sz="2000" smtClean="0"/>
              <a:t>or queries?</a:t>
            </a:r>
            <a:endParaRPr lang="en-US" altLang="en-US" sz="2000" dirty="0" smtClean="0"/>
          </a:p>
          <a:p>
            <a:pPr>
              <a:defRPr/>
            </a:pPr>
            <a:endParaRPr lang="en-US" altLang="en-US" sz="1600" dirty="0" smtClean="0"/>
          </a:p>
          <a:p>
            <a:pPr>
              <a:defRPr/>
            </a:pPr>
            <a:endParaRPr lang="en-US" altLang="en-US" sz="1600" dirty="0" smtClean="0"/>
          </a:p>
          <a:p>
            <a:pPr>
              <a:defRPr/>
            </a:pPr>
            <a:endParaRPr lang="en-US" altLang="en-US" sz="16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3" grpId="0" uiExpand="1" build="p"/>
    </p:bldLst>
  </p:timing>
</p:sld>
</file>

<file path=ppt/theme/theme1.xml><?xml version="1.0" encoding="utf-8"?>
<a:theme xmlns:a="http://schemas.openxmlformats.org/drawingml/2006/main" name="STFC_PowerPoint_template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Lucida Grande"/>
        <a:ea typeface="ヒラギノ角ゴ Pro W3"/>
        <a:cs typeface=""/>
      </a:majorFont>
      <a:minorFont>
        <a:latin typeface="Lucida Grande"/>
        <a:ea typeface="ヒラギノ角ゴ Pro W3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Grande" pitchFamily="84" charset="0"/>
            <a:ea typeface="ヒラギノ角ゴ Pro W3" pitchFamily="8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Grande" pitchFamily="84" charset="0"/>
            <a:ea typeface="ヒラギノ角ゴ Pro W3" pitchFamily="8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Lucida Grande"/>
        <a:ea typeface="ヒラギノ角ゴ Pro W3"/>
        <a:cs typeface=""/>
      </a:majorFont>
      <a:minorFont>
        <a:latin typeface="Lucida Grande"/>
        <a:ea typeface="ヒラギノ角ゴ Pro W3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Grande" pitchFamily="84" charset="0"/>
            <a:ea typeface="ヒラギノ角ゴ Pro W3" pitchFamily="8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Grande" pitchFamily="84" charset="0"/>
            <a:ea typeface="ヒラギノ角ゴ Pro W3" pitchFamily="8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ABF215B8A3384E874FC40A3B0B2302" ma:contentTypeVersion="4" ma:contentTypeDescription="Create a new document." ma:contentTypeScope="" ma:versionID="f198c3dfa143f328b4bfb76fd905c4a6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66758ad48435124b95dc0df0729e689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LongProperties xmlns="http://schemas.microsoft.com/office/2006/metadata/longProperties"/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43DFA70B-2EBB-489B-8E34-F6A10FA685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7E48F0D-BF64-462E-8350-40C896A295A7}">
  <ds:schemaRefs>
    <ds:schemaRef ds:uri="http://schemas.microsoft.com/office/2006/metadata/longProperties"/>
  </ds:schemaRefs>
</ds:datastoreItem>
</file>

<file path=customXml/itemProps3.xml><?xml version="1.0" encoding="utf-8"?>
<ds:datastoreItem xmlns:ds="http://schemas.openxmlformats.org/officeDocument/2006/customXml" ds:itemID="{2AEDD1CD-9190-4F8F-B585-354F10A56AC8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5A0ED060-2481-443C-B587-B1C052D39082}">
  <ds:schemaRefs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STFC_PowerPoint_template</Template>
  <TotalTime>938</TotalTime>
  <Words>79</Words>
  <Application>Microsoft Office PowerPoint</Application>
  <PresentationFormat>On-screen Show (4:3)</PresentationFormat>
  <Paragraphs>18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Lucida Grande</vt:lpstr>
      <vt:lpstr>ヒラギノ角ゴ Pro W3</vt:lpstr>
      <vt:lpstr>STFC_PowerPoint_template</vt:lpstr>
      <vt:lpstr>1_Blank Presentation</vt:lpstr>
      <vt:lpstr>Online Learning for SasView</vt:lpstr>
      <vt:lpstr>An introduction to</vt:lpstr>
      <vt:lpstr>Previous use of e-learning for software</vt:lpstr>
      <vt:lpstr>Integration with outside resources</vt:lpstr>
      <vt:lpstr>Preliminary ideas for SasView e-Learning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STFC Corporate PowerPoint Template</dc:title>
  <dc:creator>kw77</dc:creator>
  <cp:lastModifiedBy>Oakley, Michael (STFC,RAL,ISIS)</cp:lastModifiedBy>
  <cp:revision>39</cp:revision>
  <dcterms:created xsi:type="dcterms:W3CDTF">2012-07-12T11:46:55Z</dcterms:created>
  <dcterms:modified xsi:type="dcterms:W3CDTF">2018-10-02T07:56:02Z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  <property fmtid="{D5CDD505-2E9C-101B-9397-08002B2CF9AE}" pid="3" name="display_urn:schemas-microsoft-com:office:office#Editor">
    <vt:lpwstr>Summers, Karen (STFC,RAL,OBR)</vt:lpwstr>
  </property>
  <property fmtid="{D5CDD505-2E9C-101B-9397-08002B2CF9AE}" pid="4" name="xd_Signature">
    <vt:lpwstr/>
  </property>
  <property fmtid="{D5CDD505-2E9C-101B-9397-08002B2CF9AE}" pid="5" name="display_urn:schemas-microsoft-com:office:office#Author">
    <vt:lpwstr>Summers, Karen (STFC,RAL,OBR)</vt:lpwstr>
  </property>
  <property fmtid="{D5CDD505-2E9C-101B-9397-08002B2CF9AE}" pid="6" name="TemplateUrl">
    <vt:lpwstr/>
  </property>
  <property fmtid="{D5CDD505-2E9C-101B-9397-08002B2CF9AE}" pid="7" name="xd_ProgID">
    <vt:lpwstr/>
  </property>
  <property fmtid="{D5CDD505-2E9C-101B-9397-08002B2CF9AE}" pid="8" name="ContentTypeId">
    <vt:lpwstr>0x010100F731947B08D5984288BC8B16A979FF50</vt:lpwstr>
  </property>
</Properties>
</file>

<file path=docProps/thumbnail.jpeg>
</file>